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0" r:id="rId2"/>
    <p:sldId id="298" r:id="rId3"/>
    <p:sldId id="313" r:id="rId4"/>
    <p:sldId id="259" r:id="rId5"/>
    <p:sldId id="326" r:id="rId6"/>
    <p:sldId id="308" r:id="rId7"/>
    <p:sldId id="489" r:id="rId8"/>
    <p:sldId id="490" r:id="rId9"/>
    <p:sldId id="491" r:id="rId10"/>
    <p:sldId id="314" r:id="rId11"/>
    <p:sldId id="488" r:id="rId12"/>
    <p:sldId id="343" r:id="rId13"/>
    <p:sldId id="344" r:id="rId14"/>
    <p:sldId id="269" r:id="rId15"/>
    <p:sldId id="270" r:id="rId16"/>
    <p:sldId id="486" r:id="rId17"/>
    <p:sldId id="487" r:id="rId18"/>
    <p:sldId id="492" r:id="rId19"/>
    <p:sldId id="347" r:id="rId20"/>
    <p:sldId id="348" r:id="rId21"/>
    <p:sldId id="349" r:id="rId22"/>
    <p:sldId id="493" r:id="rId23"/>
    <p:sldId id="351" r:id="rId24"/>
    <p:sldId id="352" r:id="rId25"/>
    <p:sldId id="353" r:id="rId26"/>
    <p:sldId id="354" r:id="rId27"/>
    <p:sldId id="291" r:id="rId28"/>
    <p:sldId id="494" r:id="rId29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31"/>
    </p:embeddedFont>
    <p:embeddedFont>
      <p:font typeface="KoPubWorld돋움체 Light" panose="00000300000000000000" pitchFamily="2" charset="-127"/>
      <p:regular r:id="rId32"/>
    </p:embeddedFont>
    <p:embeddedFont>
      <p:font typeface="KoPubWorld돋움체 Medium" panose="00000600000000000000" pitchFamily="2" charset="-127"/>
      <p:regular r:id="rId33"/>
    </p:embeddedFont>
    <p:embeddedFont>
      <p:font typeface="KoPub돋움체 Bold" panose="00000800000000000000" pitchFamily="2" charset="-127"/>
      <p:bold r:id="rId34"/>
    </p:embeddedFont>
    <p:embeddedFont>
      <p:font typeface="KoPub돋움체 Medium" panose="00000600000000000000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83" d="100"/>
          <a:sy n="83" d="100"/>
        </p:scale>
        <p:origin x="60" y="1014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B7C01-27C7-4217-9886-9FBE0CF245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13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B7C01-27C7-4217-9886-9FBE0CF245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5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CBB7C9D-9A3F-3C7E-5AB9-7FAB22138C19}"/>
              </a:ext>
            </a:extLst>
          </p:cNvPr>
          <p:cNvSpPr txBox="1">
            <a:spLocks/>
          </p:cNvSpPr>
          <p:nvPr userDrawn="1"/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1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JEduTools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JCloud (1/2)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395" y="1921616"/>
            <a:ext cx="10845210" cy="2387600"/>
          </a:xfrm>
        </p:spPr>
        <p:txBody>
          <a:bodyPr/>
          <a:lstStyle/>
          <a:p>
            <a: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</a:t>
            </a:r>
            <a:r>
              <a:rPr lang="ko-KR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인스턴스 생성 방법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11F19-EEB2-AED0-6E52-DC02B94DD0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0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DFCB8-75EB-410C-93CD-B0C58632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144ECF-B4FB-474D-A672-30CA1A495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en-US" altLang="ko-KR" dirty="0"/>
              <a:t>JCloud </a:t>
            </a:r>
            <a:r>
              <a:rPr lang="ko-KR" altLang="en-US" dirty="0"/>
              <a:t>접속 및 로그인</a:t>
            </a:r>
            <a:endParaRPr lang="en-US" altLang="ko-KR" dirty="0"/>
          </a:p>
          <a:p>
            <a:r>
              <a:rPr lang="ko-KR" altLang="en-US" dirty="0"/>
              <a:t>암호 변경</a:t>
            </a:r>
            <a:endParaRPr lang="en-US" altLang="ko-KR" dirty="0"/>
          </a:p>
          <a:p>
            <a:r>
              <a:rPr lang="ko-KR" altLang="en-US" dirty="0" err="1"/>
              <a:t>키페어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인스턴스 만들기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* </a:t>
            </a:r>
            <a:r>
              <a:rPr lang="ko-KR" altLang="en-US" dirty="0" err="1"/>
              <a:t>키페어는</a:t>
            </a:r>
            <a:r>
              <a:rPr lang="ko-KR" altLang="en-US" dirty="0"/>
              <a:t> 처음 한 번만 생성하고</a:t>
            </a:r>
            <a:r>
              <a:rPr lang="en-US" altLang="ko-KR" dirty="0"/>
              <a:t>, </a:t>
            </a:r>
            <a:r>
              <a:rPr lang="ko-KR" altLang="en-US" dirty="0"/>
              <a:t>이후에는 새로 생성할 필요가 거의 없음</a:t>
            </a:r>
            <a:endParaRPr lang="en-US" altLang="ko-KR" dirty="0"/>
          </a:p>
          <a:p>
            <a:pPr lvl="1"/>
            <a:r>
              <a:rPr lang="en-US" altLang="ko-KR" dirty="0"/>
              <a:t>* </a:t>
            </a:r>
            <a:r>
              <a:rPr lang="ko-KR" altLang="en-US" dirty="0"/>
              <a:t>한 번 인스턴스를 만들고 나면</a:t>
            </a:r>
            <a:r>
              <a:rPr lang="en-US" altLang="ko-KR" dirty="0"/>
              <a:t>, SSH</a:t>
            </a:r>
            <a:r>
              <a:rPr lang="ko-KR" altLang="en-US" dirty="0"/>
              <a:t>로 접속해서 사용하고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관리</a:t>
            </a:r>
            <a:r>
              <a:rPr lang="en-US" altLang="ko-KR" dirty="0"/>
              <a:t> </a:t>
            </a:r>
            <a:r>
              <a:rPr lang="ko-KR" altLang="en-US" dirty="0"/>
              <a:t>목적 </a:t>
            </a:r>
            <a:r>
              <a:rPr lang="en-US" altLang="ko-KR" dirty="0"/>
              <a:t>(on, off, reboot) </a:t>
            </a:r>
            <a:r>
              <a:rPr lang="ko-KR" altLang="en-US" dirty="0"/>
              <a:t>외에는 </a:t>
            </a:r>
            <a:r>
              <a:rPr lang="en-US" altLang="ko-KR" dirty="0" err="1"/>
              <a:t>JCloud</a:t>
            </a:r>
            <a:r>
              <a:rPr lang="en-US" altLang="ko-KR" dirty="0"/>
              <a:t> </a:t>
            </a:r>
            <a:r>
              <a:rPr lang="ko-KR" altLang="en-US" dirty="0"/>
              <a:t>에 접속할 필요가 없음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431F0-2CAA-45EA-ABE8-7F8B972D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00000000-1234-1234-1234-123412341234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6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F1E6AA3-BA1E-4331-907E-0EC527D0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23" y="917575"/>
            <a:ext cx="4495800" cy="543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27170-9C81-43A3-A32B-F0C99F7B9553}"/>
              </a:ext>
            </a:extLst>
          </p:cNvPr>
          <p:cNvSpPr txBox="1"/>
          <p:nvPr/>
        </p:nvSpPr>
        <p:spPr>
          <a:xfrm>
            <a:off x="6273001" y="980729"/>
            <a:ext cx="5707332" cy="16829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jcloud.jbnu.ac.kr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접속 후 로그인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ID,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PW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는 이메일로 전송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추후 학교 구글 계정 연동 예정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79F6FC-C2C3-4C7B-A9D3-4C26EE1A949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3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09055F-F3E2-6FA6-9E9A-D57ADB54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9" y="514350"/>
            <a:ext cx="7410450" cy="5829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907095-0DBF-4A6F-8A4A-2B6822A15A38}"/>
              </a:ext>
            </a:extLst>
          </p:cNvPr>
          <p:cNvSpPr/>
          <p:nvPr/>
        </p:nvSpPr>
        <p:spPr>
          <a:xfrm>
            <a:off x="2294627" y="957532"/>
            <a:ext cx="1725283" cy="29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7B4E0-5A7D-4FD9-854F-5F568B6E2BD1}"/>
              </a:ext>
            </a:extLst>
          </p:cNvPr>
          <p:cNvSpPr txBox="1"/>
          <p:nvPr/>
        </p:nvSpPr>
        <p:spPr>
          <a:xfrm>
            <a:off x="6373555" y="514350"/>
            <a:ext cx="5715690" cy="33568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프로젝트 확인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수업에서 지정한 프로젝트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개별적으로 요청한 인스턴스의 경우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,</a:t>
            </a:r>
            <a:br>
              <a:rPr lang="en-US" altLang="ko-KR" sz="2000" b="1" dirty="0">
                <a:solidFill>
                  <a:srgbClr val="FF0000"/>
                </a:solidFill>
                <a:latin typeface="+mn-ea"/>
              </a:rPr>
            </a:b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학생은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 students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프로젝트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뒤의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IP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주소는 공용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IP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주소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SSH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접속 시에 사용</a:t>
            </a:r>
            <a:endParaRPr lang="en-US" altLang="ko-KR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CE82EB-2D30-4571-BFD4-1648BD04D67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24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 dirty="0"/>
              <a:t>첫 로그인 시</a:t>
            </a:r>
            <a:r>
              <a:rPr lang="en-US" altLang="ko-KR" dirty="0"/>
              <a:t>, </a:t>
            </a:r>
            <a:r>
              <a:rPr lang="ko-KR" altLang="en-US" dirty="0"/>
              <a:t>암호 변경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AB3B39-48DC-4E93-B0F7-F12390CAC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647" y="999743"/>
            <a:ext cx="9535856" cy="5477639"/>
          </a:xfrm>
        </p:spPr>
      </p:pic>
      <p:sp>
        <p:nvSpPr>
          <p:cNvPr id="185" name="Google Shape;185;p14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14</a:t>
            </a:fld>
            <a:endParaRPr lang="en-US"/>
          </a:p>
        </p:txBody>
      </p:sp>
      <p:sp>
        <p:nvSpPr>
          <p:cNvPr id="183" name="Google Shape;183;p14"/>
          <p:cNvSpPr/>
          <p:nvPr/>
        </p:nvSpPr>
        <p:spPr>
          <a:xfrm rot="2067562">
            <a:off x="8870230" y="1210849"/>
            <a:ext cx="571500" cy="2022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/>
          <p:nvPr/>
        </p:nvSpPr>
        <p:spPr>
          <a:xfrm>
            <a:off x="7465183" y="999743"/>
            <a:ext cx="1397977" cy="3122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 설정 클릭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5134E10-0F63-46CC-9B0A-6B8B48065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305" y="1166453"/>
            <a:ext cx="9602540" cy="5144218"/>
          </a:xfrm>
        </p:spPr>
      </p:pic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 dirty="0"/>
              <a:t>암호 변경</a:t>
            </a:r>
          </a:p>
        </p:txBody>
      </p:sp>
      <p:sp>
        <p:nvSpPr>
          <p:cNvPr id="196" name="Google Shape;196;p1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15</a:t>
            </a:fld>
            <a:endParaRPr lang="en-US"/>
          </a:p>
        </p:txBody>
      </p:sp>
      <p:sp>
        <p:nvSpPr>
          <p:cNvPr id="192" name="Google Shape;192;p15"/>
          <p:cNvSpPr/>
          <p:nvPr/>
        </p:nvSpPr>
        <p:spPr>
          <a:xfrm rot="19323632">
            <a:off x="1654093" y="3285644"/>
            <a:ext cx="571500" cy="3170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384222" y="3738562"/>
            <a:ext cx="2342046" cy="3122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 비밀번호 변경 클릭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6096000" y="5927714"/>
            <a:ext cx="3505200" cy="3122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 새 비밀번호 변경하고 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92;p15">
            <a:extLst>
              <a:ext uri="{FF2B5EF4-FFF2-40B4-BE49-F238E27FC236}">
                <a16:creationId xmlns:a16="http://schemas.microsoft.com/office/drawing/2014/main" id="{E1FF9872-2C92-447B-A5DB-B99516916619}"/>
              </a:ext>
            </a:extLst>
          </p:cNvPr>
          <p:cNvSpPr/>
          <p:nvPr/>
        </p:nvSpPr>
        <p:spPr>
          <a:xfrm>
            <a:off x="9668030" y="5911529"/>
            <a:ext cx="571500" cy="3170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884DF88-7150-4E80-A725-80A856A2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1" y="2318209"/>
            <a:ext cx="9650172" cy="4286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B84AB4-158B-4568-AB08-5EE4478A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Keypair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EB61A-D67B-4264-AC93-55836722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미리 생성해서 꼭 다운로드 받고</a:t>
            </a:r>
            <a:r>
              <a:rPr lang="en-US" altLang="ko-KR" sz="1800" dirty="0"/>
              <a:t>, </a:t>
            </a:r>
            <a:r>
              <a:rPr lang="ko-KR" altLang="en-US" sz="1800" dirty="0"/>
              <a:t>파일 잘 관리할 것</a:t>
            </a:r>
            <a:endParaRPr lang="en-US" altLang="ko-KR" sz="1800" dirty="0"/>
          </a:p>
          <a:p>
            <a:pPr lvl="1"/>
            <a:r>
              <a:rPr lang="en-US" altLang="ko-KR" sz="1800" dirty="0"/>
              <a:t>JCloud </a:t>
            </a:r>
            <a:r>
              <a:rPr lang="ko-KR" altLang="en-US" sz="1800" dirty="0"/>
              <a:t>상의 가상머신에 접속할 때 사용하는 인증파일</a:t>
            </a:r>
            <a:endParaRPr lang="en-US" altLang="ko-KR" sz="1800" dirty="0"/>
          </a:p>
          <a:p>
            <a:pPr lvl="1"/>
            <a:r>
              <a:rPr lang="ko-KR" altLang="en-US" sz="1800" dirty="0">
                <a:solidFill>
                  <a:srgbClr val="FF0000"/>
                </a:solidFill>
              </a:rPr>
              <a:t>다시 찾을 수 있는 방법 없음</a:t>
            </a:r>
            <a:r>
              <a:rPr lang="en-US" altLang="ko-KR" sz="1800" dirty="0">
                <a:solidFill>
                  <a:srgbClr val="FF0000"/>
                </a:solidFill>
              </a:rPr>
              <a:t>!!!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81BA5-C121-4E61-A4F8-2DC5B5DB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262BA-BD58-479F-92E2-FDC09D57BC5C}"/>
              </a:ext>
            </a:extLst>
          </p:cNvPr>
          <p:cNvSpPr/>
          <p:nvPr/>
        </p:nvSpPr>
        <p:spPr>
          <a:xfrm>
            <a:off x="7291344" y="3990808"/>
            <a:ext cx="1107589" cy="34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BA3C4A-588F-4016-AF96-23CDA0514598}"/>
              </a:ext>
            </a:extLst>
          </p:cNvPr>
          <p:cNvSpPr/>
          <p:nvPr/>
        </p:nvSpPr>
        <p:spPr>
          <a:xfrm>
            <a:off x="2372210" y="4845941"/>
            <a:ext cx="1107589" cy="34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7D81F5-F8EC-49F7-A169-A4B73D513BBA}"/>
              </a:ext>
            </a:extLst>
          </p:cNvPr>
          <p:cNvSpPr/>
          <p:nvPr/>
        </p:nvSpPr>
        <p:spPr>
          <a:xfrm>
            <a:off x="1818415" y="3394755"/>
            <a:ext cx="1107589" cy="34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CF9103-A5C8-4443-94F4-E20DBE05460D}"/>
              </a:ext>
            </a:extLst>
          </p:cNvPr>
          <p:cNvSpPr/>
          <p:nvPr/>
        </p:nvSpPr>
        <p:spPr>
          <a:xfrm>
            <a:off x="1299171" y="2669162"/>
            <a:ext cx="1107589" cy="344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162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82C0-AB4D-4297-963F-A2C179C1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Keypair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7FC0B-837E-4835-9C94-EDAA788BE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키페어</a:t>
            </a:r>
            <a:r>
              <a:rPr lang="ko-KR" altLang="en-US" sz="1800" dirty="0"/>
              <a:t> 이름</a:t>
            </a:r>
            <a:r>
              <a:rPr lang="en-US" altLang="ko-KR" sz="1800" dirty="0"/>
              <a:t>: “</a:t>
            </a:r>
            <a:r>
              <a:rPr lang="ko-KR" altLang="en-US" sz="1800" dirty="0"/>
              <a:t>학번</a:t>
            </a:r>
            <a:r>
              <a:rPr lang="en-US" altLang="ko-KR" sz="1800" dirty="0"/>
              <a:t>-key”</a:t>
            </a:r>
          </a:p>
          <a:p>
            <a:r>
              <a:rPr lang="ko-KR" altLang="en-US" sz="1800" dirty="0"/>
              <a:t>타입</a:t>
            </a:r>
            <a:r>
              <a:rPr lang="en-US" altLang="ko-KR" sz="1800" dirty="0"/>
              <a:t>: SSH key</a:t>
            </a:r>
          </a:p>
          <a:p>
            <a:r>
              <a:rPr lang="en-US" altLang="ko-KR" sz="1800" dirty="0"/>
              <a:t>Create Key Pair </a:t>
            </a:r>
            <a:r>
              <a:rPr lang="ko-KR" altLang="en-US" sz="1800" dirty="0"/>
              <a:t>클릭하면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</a:t>
            </a:r>
            <a:r>
              <a:rPr lang="en-US" altLang="ko-KR" sz="1800" dirty="0" err="1"/>
              <a:t>pem</a:t>
            </a:r>
            <a:r>
              <a:rPr lang="en-US" altLang="ko-KR" sz="1800" dirty="0"/>
              <a:t> </a:t>
            </a:r>
            <a:r>
              <a:rPr lang="ko-KR" altLang="en-US" sz="1800" dirty="0"/>
              <a:t>다운로드 됨</a:t>
            </a:r>
            <a:endParaRPr lang="en-US" altLang="ko-KR" sz="1800" dirty="0"/>
          </a:p>
          <a:p>
            <a:pPr lvl="1"/>
            <a:r>
              <a:rPr lang="ko-KR" altLang="en-US" sz="1800" dirty="0"/>
              <a:t>다운 안되는 경우</a:t>
            </a:r>
            <a:r>
              <a:rPr lang="en-US" altLang="ko-KR" sz="1800" dirty="0"/>
              <a:t>,</a:t>
            </a:r>
            <a:r>
              <a:rPr lang="ko-KR" altLang="en-US" sz="1800" dirty="0"/>
              <a:t> 메모장에 공개키 내용 복사</a:t>
            </a:r>
            <a:r>
              <a:rPr lang="en-US" altLang="ko-KR" sz="1800" dirty="0"/>
              <a:t> </a:t>
            </a:r>
            <a:r>
              <a:rPr lang="ko-KR" altLang="en-US" sz="1800" dirty="0"/>
              <a:t>후</a:t>
            </a:r>
            <a:r>
              <a:rPr lang="en-US" altLang="ko-KR" sz="1800" dirty="0"/>
              <a:t>, “</a:t>
            </a:r>
            <a:r>
              <a:rPr lang="ko-KR" altLang="en-US" sz="1800" dirty="0"/>
              <a:t>이름</a:t>
            </a:r>
            <a:r>
              <a:rPr lang="en-US" altLang="ko-KR" sz="1800" dirty="0"/>
              <a:t>.</a:t>
            </a:r>
            <a:r>
              <a:rPr lang="en-US" altLang="ko-KR" sz="1800" dirty="0" err="1"/>
              <a:t>pem</a:t>
            </a:r>
            <a:r>
              <a:rPr lang="en-US" altLang="ko-KR" sz="1800" dirty="0"/>
              <a:t>” </a:t>
            </a:r>
            <a:r>
              <a:rPr lang="ko-KR" altLang="en-US" sz="1800" dirty="0"/>
              <a:t>으로 변경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FF0000"/>
                </a:solidFill>
              </a:rPr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중요</a:t>
            </a:r>
            <a:r>
              <a:rPr lang="en-US" altLang="ko-KR" sz="1800" dirty="0">
                <a:solidFill>
                  <a:srgbClr val="FF0000"/>
                </a:solidFill>
              </a:rPr>
              <a:t>) </a:t>
            </a:r>
            <a:r>
              <a:rPr lang="ko-KR" altLang="en-US" sz="1800" dirty="0">
                <a:solidFill>
                  <a:srgbClr val="FF0000"/>
                </a:solidFill>
              </a:rPr>
              <a:t>개인 메일로 전송해둘 것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인스턴스 생성</a:t>
            </a:r>
            <a:r>
              <a:rPr lang="en-US" altLang="ko-KR" sz="1800" dirty="0"/>
              <a:t> </a:t>
            </a:r>
            <a:r>
              <a:rPr lang="ko-KR" altLang="en-US" sz="1800" dirty="0"/>
              <a:t>이후</a:t>
            </a:r>
            <a:r>
              <a:rPr lang="en-US" altLang="ko-KR" sz="1800" dirty="0"/>
              <a:t>, </a:t>
            </a:r>
            <a:r>
              <a:rPr lang="ko-KR" altLang="en-US" sz="1800" dirty="0"/>
              <a:t>접속 할 때 등록하여 사용함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5E9C8-53D7-4929-8055-C18980E2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64F0D409-D3F6-4EEC-8C77-1F5E89989FF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1CDCD6-02A5-44FA-B571-33B6D0E7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8" y="3812857"/>
            <a:ext cx="6763238" cy="2707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947C6-DA8C-48C5-9642-19DFA616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134" y="1327869"/>
            <a:ext cx="3664614" cy="52309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10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2F20F-82F3-43BE-A547-700CDE45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756DB-839C-4A08-A738-118ED0FF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인스턴스 이름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본인 </a:t>
            </a:r>
            <a:r>
              <a:rPr lang="en-US" altLang="ko-KR" sz="2000" dirty="0">
                <a:solidFill>
                  <a:srgbClr val="FF0000"/>
                </a:solidFill>
              </a:rPr>
              <a:t>ID </a:t>
            </a:r>
            <a:r>
              <a:rPr lang="ko-KR" altLang="en-US" sz="2000" dirty="0">
                <a:solidFill>
                  <a:srgbClr val="FF0000"/>
                </a:solidFill>
              </a:rPr>
              <a:t>와 동일한 이름 사용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r>
              <a:rPr lang="ko-KR" altLang="en-US" sz="2000" dirty="0">
                <a:solidFill>
                  <a:srgbClr val="FF0000"/>
                </a:solidFill>
              </a:rPr>
              <a:t>뒤에 번호를 붙여도 됨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  <a:p>
            <a:r>
              <a:rPr lang="ko-KR" altLang="en-US" sz="2000" dirty="0"/>
              <a:t>가용 구역</a:t>
            </a:r>
            <a:r>
              <a:rPr lang="en-US" altLang="ko-KR" sz="2000" dirty="0"/>
              <a:t>: </a:t>
            </a:r>
            <a:r>
              <a:rPr lang="en-US" altLang="ko-KR" sz="2000" dirty="0">
                <a:solidFill>
                  <a:srgbClr val="FF0000"/>
                </a:solidFill>
              </a:rPr>
              <a:t>“Any~</a:t>
            </a:r>
            <a:r>
              <a:rPr lang="ko-KR" altLang="en-US" sz="2000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dirty="0"/>
              <a:t>부팅 소스</a:t>
            </a:r>
            <a:r>
              <a:rPr lang="en-US" altLang="ko-KR" sz="2000" dirty="0"/>
              <a:t>: 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수업에서 지정한 이미지 </a:t>
            </a:r>
            <a:r>
              <a:rPr lang="ko-KR" altLang="en-US" sz="2000" dirty="0"/>
              <a:t>선택 </a:t>
            </a:r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새로운 볼륨 “</a:t>
            </a:r>
            <a:r>
              <a:rPr lang="ko-KR" altLang="en-US" sz="2000" dirty="0" err="1"/>
              <a:t>아니오</a:t>
            </a:r>
            <a:r>
              <a:rPr lang="ko-KR" altLang="en-US" sz="2000" dirty="0"/>
              <a:t>”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r>
              <a:rPr lang="en-US" altLang="ko-KR" sz="2000" dirty="0"/>
              <a:t>Flavor: </a:t>
            </a:r>
            <a:r>
              <a:rPr lang="ko-KR" altLang="en-US" sz="2000" dirty="0">
                <a:solidFill>
                  <a:srgbClr val="FF0000"/>
                </a:solidFill>
              </a:rPr>
              <a:t>수업에서 지정한 </a:t>
            </a:r>
            <a:r>
              <a:rPr lang="en-US" altLang="ko-KR" sz="2000" dirty="0">
                <a:solidFill>
                  <a:srgbClr val="FF0000"/>
                </a:solidFill>
              </a:rPr>
              <a:t>flavor </a:t>
            </a:r>
            <a:r>
              <a:rPr lang="ko-KR" altLang="en-US" sz="2000" dirty="0"/>
              <a:t>선택</a:t>
            </a:r>
          </a:p>
          <a:p>
            <a:r>
              <a:rPr lang="en-US" altLang="ko-KR" sz="2000" dirty="0"/>
              <a:t>Networks: </a:t>
            </a:r>
            <a:r>
              <a:rPr lang="ko-KR" altLang="en-US" sz="2000" dirty="0">
                <a:solidFill>
                  <a:srgbClr val="FF0000"/>
                </a:solidFill>
              </a:rPr>
              <a:t>각 프로젝트 별 생성된 </a:t>
            </a:r>
            <a:r>
              <a:rPr lang="en-US" altLang="ko-KR" sz="2000" dirty="0">
                <a:solidFill>
                  <a:srgbClr val="FF0000"/>
                </a:solidFill>
              </a:rPr>
              <a:t>internal network </a:t>
            </a:r>
            <a:r>
              <a:rPr lang="ko-KR" altLang="en-US" sz="2000" dirty="0">
                <a:solidFill>
                  <a:srgbClr val="FF0000"/>
                </a:solidFill>
              </a:rPr>
              <a:t>사용</a:t>
            </a:r>
          </a:p>
          <a:p>
            <a:r>
              <a:rPr lang="ko-KR" altLang="en-US" sz="2000" dirty="0"/>
              <a:t>키 페어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미리 생성해둔 </a:t>
            </a:r>
            <a:r>
              <a:rPr lang="ko-KR" altLang="en-US" sz="2000" dirty="0" err="1">
                <a:solidFill>
                  <a:srgbClr val="FF0000"/>
                </a:solidFill>
              </a:rPr>
              <a:t>키페어</a:t>
            </a:r>
            <a:r>
              <a:rPr lang="ko-KR" altLang="en-US" sz="2000" dirty="0">
                <a:solidFill>
                  <a:srgbClr val="FF0000"/>
                </a:solidFill>
              </a:rPr>
              <a:t> 선택</a:t>
            </a:r>
          </a:p>
          <a:p>
            <a:r>
              <a:rPr lang="ko-KR" altLang="en-US" sz="2000" dirty="0"/>
              <a:t>그 외는 모두 기본 설정 사용</a:t>
            </a:r>
          </a:p>
          <a:p>
            <a:pPr lvl="1"/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위의 설정을 참고하여</a:t>
            </a:r>
            <a:r>
              <a:rPr lang="en-US" altLang="ko-KR" sz="2000" dirty="0"/>
              <a:t>, </a:t>
            </a:r>
            <a:r>
              <a:rPr lang="ko-KR" altLang="en-US" sz="2000" dirty="0"/>
              <a:t>다음 슬라이드들을 따라서 진행할 것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F5A25-42C6-16FC-B52D-68E3CC6F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4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073D436-FEE9-4D85-B6DD-88F04CD9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" y="1551655"/>
            <a:ext cx="11652250" cy="4373815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36F90D-BF0F-4A3F-A8CF-A5F1D74D6EB8}"/>
              </a:ext>
            </a:extLst>
          </p:cNvPr>
          <p:cNvSpPr/>
          <p:nvPr/>
        </p:nvSpPr>
        <p:spPr>
          <a:xfrm flipV="1">
            <a:off x="298252" y="3121890"/>
            <a:ext cx="1831884" cy="3833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7891D5-8AC0-455A-AADD-59D434CCFCA3}"/>
              </a:ext>
            </a:extLst>
          </p:cNvPr>
          <p:cNvSpPr/>
          <p:nvPr/>
        </p:nvSpPr>
        <p:spPr>
          <a:xfrm flipV="1">
            <a:off x="8912437" y="3106648"/>
            <a:ext cx="1146810" cy="3325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1D0F7-AFA7-48E3-ADEE-AF2B583489F4}"/>
              </a:ext>
            </a:extLst>
          </p:cNvPr>
          <p:cNvSpPr txBox="1"/>
          <p:nvPr/>
        </p:nvSpPr>
        <p:spPr>
          <a:xfrm>
            <a:off x="241300" y="2521873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3DFE4-4C5A-43B2-B6F9-B47280C21A38}"/>
              </a:ext>
            </a:extLst>
          </p:cNvPr>
          <p:cNvSpPr txBox="1"/>
          <p:nvPr/>
        </p:nvSpPr>
        <p:spPr>
          <a:xfrm>
            <a:off x="8634481" y="2537115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354C38E1-D10C-4BF3-BA4B-3C3CC285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 시작 </a:t>
            </a:r>
            <a:r>
              <a:rPr lang="en-US" altLang="ko-KR" dirty="0"/>
              <a:t>(launch)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AA07B-2D3D-4048-AF81-C35F2054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E936-2382-419B-9C5D-96B2A8F74064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5D564-B070-43F7-90A5-48C3B407CAB9}"/>
              </a:ext>
            </a:extLst>
          </p:cNvPr>
          <p:cNvSpPr txBox="1"/>
          <p:nvPr/>
        </p:nvSpPr>
        <p:spPr>
          <a:xfrm>
            <a:off x="696384" y="868082"/>
            <a:ext cx="11495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0000"/>
                </a:solidFill>
              </a:rPr>
              <a:t>유의</a:t>
            </a:r>
            <a:r>
              <a:rPr lang="en-US" altLang="ko-KR" sz="1800" dirty="0">
                <a:solidFill>
                  <a:srgbClr val="FF0000"/>
                </a:solidFill>
              </a:rPr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처음 만들 때도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이후 </a:t>
            </a:r>
            <a:r>
              <a:rPr lang="en-US" altLang="ko-KR" dirty="0">
                <a:solidFill>
                  <a:srgbClr val="FF0000"/>
                </a:solidFill>
              </a:rPr>
              <a:t>shutoff </a:t>
            </a:r>
            <a:r>
              <a:rPr lang="ko-KR" altLang="en-US" dirty="0">
                <a:solidFill>
                  <a:srgbClr val="FF0000"/>
                </a:solidFill>
              </a:rPr>
              <a:t>된 인스턴스를 다시 켤 때도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시작</a:t>
            </a:r>
            <a:r>
              <a:rPr lang="en-US" altLang="ko-KR" dirty="0">
                <a:solidFill>
                  <a:srgbClr val="FF0000"/>
                </a:solidFill>
              </a:rPr>
              <a:t>“ </a:t>
            </a:r>
            <a:r>
              <a:rPr lang="ko-KR" altLang="en-US" dirty="0">
                <a:solidFill>
                  <a:srgbClr val="FF0000"/>
                </a:solidFill>
              </a:rPr>
              <a:t>이라는 용어를 사용함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본래 </a:t>
            </a:r>
            <a:r>
              <a:rPr lang="en-US" altLang="ko-KR" dirty="0">
                <a:solidFill>
                  <a:srgbClr val="FF0000"/>
                </a:solidFill>
              </a:rPr>
              <a:t>“Launch”, “Start” </a:t>
            </a:r>
            <a:r>
              <a:rPr lang="ko-KR" altLang="en-US" dirty="0">
                <a:solidFill>
                  <a:srgbClr val="FF0000"/>
                </a:solidFill>
              </a:rPr>
              <a:t>로 서로 다른 영어 단어를 동일하게 번역함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0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JCloud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인스턴스 생성 방법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7C6910E-9BEA-3F50-F9FC-5575E5FD6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784" y="965200"/>
            <a:ext cx="8849581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3D0789-E2F1-4837-AC68-D2414E26E389}"/>
              </a:ext>
            </a:extLst>
          </p:cNvPr>
          <p:cNvSpPr/>
          <p:nvPr/>
        </p:nvSpPr>
        <p:spPr>
          <a:xfrm flipV="1">
            <a:off x="3927355" y="2629963"/>
            <a:ext cx="4323510" cy="1360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75303-7F6E-4E74-A423-441603356B23}"/>
              </a:ext>
            </a:extLst>
          </p:cNvPr>
          <p:cNvSpPr txBox="1"/>
          <p:nvPr/>
        </p:nvSpPr>
        <p:spPr>
          <a:xfrm>
            <a:off x="3403584" y="2065272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146394-E186-4F27-BB4E-B024E9E6C3BD}"/>
              </a:ext>
            </a:extLst>
          </p:cNvPr>
          <p:cNvSpPr/>
          <p:nvPr/>
        </p:nvSpPr>
        <p:spPr>
          <a:xfrm>
            <a:off x="1105084" y="2629963"/>
            <a:ext cx="277225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인스턴스 이름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학번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설명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본인 이름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용도 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60272-963D-47FB-8374-65F0ED318BB4}"/>
              </a:ext>
            </a:extLst>
          </p:cNvPr>
          <p:cNvSpPr/>
          <p:nvPr/>
        </p:nvSpPr>
        <p:spPr>
          <a:xfrm flipV="1">
            <a:off x="8523909" y="6002866"/>
            <a:ext cx="719327" cy="4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359AA-BF81-4476-840B-AD47A5C9A1D0}"/>
              </a:ext>
            </a:extLst>
          </p:cNvPr>
          <p:cNvSpPr txBox="1"/>
          <p:nvPr/>
        </p:nvSpPr>
        <p:spPr>
          <a:xfrm>
            <a:off x="7968721" y="5556637"/>
            <a:ext cx="312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4EE232E8-7E9D-F06D-7662-73CB1C8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4FC773B-928D-4C05-89E4-E864FE00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E936-2382-419B-9C5D-96B2A8F7406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5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4A39E9-EFC9-54EF-BCB2-ED349302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46" y="0"/>
            <a:ext cx="768790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C98855-A31B-4692-A3EE-848C5F78C1C7}"/>
              </a:ext>
            </a:extLst>
          </p:cNvPr>
          <p:cNvSpPr/>
          <p:nvPr/>
        </p:nvSpPr>
        <p:spPr>
          <a:xfrm flipV="1">
            <a:off x="2296161" y="865049"/>
            <a:ext cx="1747520" cy="392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2E45CC-C823-4728-9ABE-8CCBD0670BAF}"/>
              </a:ext>
            </a:extLst>
          </p:cNvPr>
          <p:cNvSpPr/>
          <p:nvPr/>
        </p:nvSpPr>
        <p:spPr>
          <a:xfrm flipV="1">
            <a:off x="4147821" y="1002209"/>
            <a:ext cx="4000501" cy="616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A43C9-4C08-4764-9ED6-50B6EB7EA88D}"/>
              </a:ext>
            </a:extLst>
          </p:cNvPr>
          <p:cNvSpPr/>
          <p:nvPr/>
        </p:nvSpPr>
        <p:spPr>
          <a:xfrm flipV="1">
            <a:off x="4147820" y="4671237"/>
            <a:ext cx="5651962" cy="433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C8FE9-BB20-4CEB-A192-B8E93B593DB9}"/>
              </a:ext>
            </a:extLst>
          </p:cNvPr>
          <p:cNvSpPr txBox="1"/>
          <p:nvPr/>
        </p:nvSpPr>
        <p:spPr>
          <a:xfrm>
            <a:off x="3544919" y="280275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CFDD7-B531-4CC0-BD6F-363BF8519A1F}"/>
              </a:ext>
            </a:extLst>
          </p:cNvPr>
          <p:cNvSpPr txBox="1"/>
          <p:nvPr/>
        </p:nvSpPr>
        <p:spPr>
          <a:xfrm>
            <a:off x="8185960" y="965208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D5B04-02B5-47E7-BE14-F37A8E7905BD}"/>
              </a:ext>
            </a:extLst>
          </p:cNvPr>
          <p:cNvSpPr txBox="1"/>
          <p:nvPr/>
        </p:nvSpPr>
        <p:spPr>
          <a:xfrm>
            <a:off x="5699051" y="2991262"/>
            <a:ext cx="469615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③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수업에서 지정한 이미지를 </a:t>
            </a:r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32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오른쪽 ↑</a:t>
            </a:r>
            <a:r>
              <a:rPr lang="ko-KR" altLang="en-US" sz="2400" b="1" dirty="0" err="1">
                <a:solidFill>
                  <a:srgbClr val="FF0000"/>
                </a:solidFill>
                <a:latin typeface="+mn-ea"/>
              </a:rPr>
              <a:t>를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눌러 선택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AA6F7-F1D6-4E40-A561-7CA6D4D162C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E7D707-D35E-B40D-FD4F-442FF1E2199B}"/>
              </a:ext>
            </a:extLst>
          </p:cNvPr>
          <p:cNvSpPr/>
          <p:nvPr/>
        </p:nvSpPr>
        <p:spPr>
          <a:xfrm flipV="1">
            <a:off x="8148322" y="6424625"/>
            <a:ext cx="719327" cy="4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E181D-8D73-276D-C664-61D426002737}"/>
              </a:ext>
            </a:extLst>
          </p:cNvPr>
          <p:cNvSpPr txBox="1"/>
          <p:nvPr/>
        </p:nvSpPr>
        <p:spPr>
          <a:xfrm>
            <a:off x="4820093" y="47032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예제로 이 이미지 선택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611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F78952B-C9F1-BCFA-2629-4740410B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48" y="0"/>
            <a:ext cx="10238704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5AF0EF5-17E0-4B69-9953-FEF143A044A8}"/>
              </a:ext>
            </a:extLst>
          </p:cNvPr>
          <p:cNvSpPr/>
          <p:nvPr/>
        </p:nvSpPr>
        <p:spPr>
          <a:xfrm flipV="1">
            <a:off x="1046550" y="1004179"/>
            <a:ext cx="2263720" cy="491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49C3F-A22F-434A-8335-54605E0217C7}"/>
              </a:ext>
            </a:extLst>
          </p:cNvPr>
          <p:cNvSpPr txBox="1"/>
          <p:nvPr/>
        </p:nvSpPr>
        <p:spPr>
          <a:xfrm>
            <a:off x="2255696" y="490131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396135-F78D-4DAC-95A1-CF60162F4178}"/>
              </a:ext>
            </a:extLst>
          </p:cNvPr>
          <p:cNvSpPr/>
          <p:nvPr/>
        </p:nvSpPr>
        <p:spPr>
          <a:xfrm flipV="1">
            <a:off x="3630152" y="4413674"/>
            <a:ext cx="7585199" cy="674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4B144F-F186-404D-838E-F3F18A157BC8}"/>
              </a:ext>
            </a:extLst>
          </p:cNvPr>
          <p:cNvSpPr/>
          <p:nvPr/>
        </p:nvSpPr>
        <p:spPr>
          <a:xfrm>
            <a:off x="4945147" y="2121602"/>
            <a:ext cx="4438999" cy="83403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BA8C7-FE98-4870-99BB-FA40CC4E6C5A}"/>
              </a:ext>
            </a:extLst>
          </p:cNvPr>
          <p:cNvSpPr txBox="1"/>
          <p:nvPr/>
        </p:nvSpPr>
        <p:spPr>
          <a:xfrm>
            <a:off x="4800600" y="5168601"/>
            <a:ext cx="5181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②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수업에서 지정한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Flavor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선택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24594E-7D4C-4E2D-BA96-C2ACA5F859B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F883A4-7805-6927-038D-43CE5666FD60}"/>
              </a:ext>
            </a:extLst>
          </p:cNvPr>
          <p:cNvSpPr/>
          <p:nvPr/>
        </p:nvSpPr>
        <p:spPr>
          <a:xfrm flipV="1">
            <a:off x="9034368" y="6382095"/>
            <a:ext cx="719327" cy="4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93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099980-9AD5-D859-C6A9-5C47F114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7" y="0"/>
            <a:ext cx="108439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923B47-CF16-4505-8732-C957DD10AC9C}"/>
              </a:ext>
            </a:extLst>
          </p:cNvPr>
          <p:cNvSpPr/>
          <p:nvPr/>
        </p:nvSpPr>
        <p:spPr>
          <a:xfrm flipV="1">
            <a:off x="3434809" y="4911283"/>
            <a:ext cx="8175944" cy="594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9E5315-E1BA-489F-98AC-EE101E4B08B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5AAEE-9FB4-4D31-8582-E11995EBD587}"/>
              </a:ext>
            </a:extLst>
          </p:cNvPr>
          <p:cNvSpPr txBox="1"/>
          <p:nvPr/>
        </p:nvSpPr>
        <p:spPr>
          <a:xfrm>
            <a:off x="3634701" y="5543243"/>
            <a:ext cx="79760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수업에서 지정한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network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를 선택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(internal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로 표시된 네트워크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do_not_use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는 사용 금지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A4A1F4-B6B3-1F07-A775-A265116CB3C2}"/>
              </a:ext>
            </a:extLst>
          </p:cNvPr>
          <p:cNvSpPr/>
          <p:nvPr/>
        </p:nvSpPr>
        <p:spPr>
          <a:xfrm flipV="1">
            <a:off x="9176136" y="6372322"/>
            <a:ext cx="719327" cy="4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16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24E142-8741-F75B-111C-79A58126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57175"/>
            <a:ext cx="11210925" cy="6343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4C8A4B-ACD8-4C04-BE99-9240B4FB27B1}"/>
              </a:ext>
            </a:extLst>
          </p:cNvPr>
          <p:cNvSpPr txBox="1"/>
          <p:nvPr/>
        </p:nvSpPr>
        <p:spPr>
          <a:xfrm>
            <a:off x="4600031" y="3833766"/>
            <a:ext cx="6096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수업에서 지정한 보안 그룹이 있다면 선택</a:t>
            </a:r>
            <a:endParaRPr lang="en-US" altLang="ko-KR" sz="2400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아니라면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default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로 두고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6D2BA-AF37-4D1F-AD1C-6BA624402FE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49044-FD64-323B-15B7-342BD57B77E7}"/>
              </a:ext>
            </a:extLst>
          </p:cNvPr>
          <p:cNvSpPr txBox="1"/>
          <p:nvPr/>
        </p:nvSpPr>
        <p:spPr>
          <a:xfrm>
            <a:off x="1589231" y="2360074"/>
            <a:ext cx="152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← skip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7C543E-87D2-0C4F-153D-994F0B66E156}"/>
              </a:ext>
            </a:extLst>
          </p:cNvPr>
          <p:cNvSpPr/>
          <p:nvPr/>
        </p:nvSpPr>
        <p:spPr>
          <a:xfrm flipV="1">
            <a:off x="9324992" y="6139663"/>
            <a:ext cx="747585" cy="4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6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597572-787E-4560-4D0C-39D6E402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8" y="0"/>
            <a:ext cx="1094660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0A39CC-7D15-487D-A01C-A670084A3F4E}"/>
              </a:ext>
            </a:extLst>
          </p:cNvPr>
          <p:cNvSpPr/>
          <p:nvPr/>
        </p:nvSpPr>
        <p:spPr>
          <a:xfrm flipV="1">
            <a:off x="3420638" y="2093437"/>
            <a:ext cx="5647115" cy="748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BA7251-F92A-4DAC-B237-D5AF50F95CB5}"/>
              </a:ext>
            </a:extLst>
          </p:cNvPr>
          <p:cNvSpPr/>
          <p:nvPr/>
        </p:nvSpPr>
        <p:spPr>
          <a:xfrm>
            <a:off x="9864437" y="2022916"/>
            <a:ext cx="397164" cy="46166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1A78E-347D-40A2-AA48-02067744E66B}"/>
              </a:ext>
            </a:extLst>
          </p:cNvPr>
          <p:cNvSpPr txBox="1"/>
          <p:nvPr/>
        </p:nvSpPr>
        <p:spPr>
          <a:xfrm>
            <a:off x="4675000" y="1235432"/>
            <a:ext cx="58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아까 생성한 </a:t>
            </a:r>
            <a:r>
              <a:rPr lang="ko-KR" altLang="en-US" sz="2400" b="1" dirty="0" err="1">
                <a:solidFill>
                  <a:srgbClr val="FF0000"/>
                </a:solidFill>
                <a:latin typeface="+mn-ea"/>
              </a:rPr>
              <a:t>키페어가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 등록되어 있음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. </a:t>
            </a:r>
            <a:br>
              <a:rPr lang="en-US" altLang="ko-KR" sz="2400" b="1" dirty="0">
                <a:solidFill>
                  <a:srgbClr val="FF0000"/>
                </a:solidFill>
                <a:latin typeface="+mn-ea"/>
              </a:rPr>
            </a:b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없다면 아래에서 선택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CD5449-87D0-4056-B1CD-A1F0C3B2F4DD}"/>
              </a:ext>
            </a:extLst>
          </p:cNvPr>
          <p:cNvSpPr/>
          <p:nvPr/>
        </p:nvSpPr>
        <p:spPr>
          <a:xfrm flipV="1">
            <a:off x="10060442" y="6410368"/>
            <a:ext cx="1508859" cy="447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CF1237-42CB-4AB0-A330-0D1694C0E37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4AE87-9277-9F5F-1BDD-A628B8BB517A}"/>
              </a:ext>
            </a:extLst>
          </p:cNvPr>
          <p:cNvSpPr txBox="1"/>
          <p:nvPr/>
        </p:nvSpPr>
        <p:spPr>
          <a:xfrm>
            <a:off x="6340762" y="5768517"/>
            <a:ext cx="585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남은 옵션은 </a:t>
            </a:r>
            <a:r>
              <a:rPr lang="ko-KR" altLang="en-US" sz="2400" b="1" dirty="0" err="1">
                <a:solidFill>
                  <a:srgbClr val="FF0000"/>
                </a:solidFill>
                <a:latin typeface="+mn-ea"/>
              </a:rPr>
              <a:t>스킵하고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인스턴스 생성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!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6747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0A9BEED-0AA5-20F6-10D2-58AC4F56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인스턴스의 생성 확인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3419F49-8B4A-E618-D95A-49A59092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pPr lvl="1"/>
            <a:r>
              <a:rPr lang="en-US" altLang="ko-KR" dirty="0"/>
              <a:t>Power state: Running </a:t>
            </a:r>
            <a:r>
              <a:rPr lang="ko-KR" altLang="en-US" dirty="0"/>
              <a:t>으로 변경되면 부팅이 시작됨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Running </a:t>
            </a:r>
            <a:r>
              <a:rPr lang="ko-KR" altLang="en-US" dirty="0"/>
              <a:t>으로 변경된 후</a:t>
            </a:r>
            <a:r>
              <a:rPr lang="en-US" altLang="ko-KR" dirty="0"/>
              <a:t>, 1-2</a:t>
            </a:r>
            <a:r>
              <a:rPr lang="ko-KR" altLang="en-US" dirty="0"/>
              <a:t>분 후에 </a:t>
            </a:r>
            <a:r>
              <a:rPr lang="en-US" altLang="ko-KR" dirty="0"/>
              <a:t>SSH </a:t>
            </a:r>
            <a:r>
              <a:rPr lang="ko-KR" altLang="en-US" dirty="0"/>
              <a:t>접속하여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EEC66-C1AD-4292-877A-23E0CCB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3713E936-2382-419B-9C5D-96B2A8F74064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B1D3BD-C03F-9A12-742A-2CA7CFDC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0" y="2067316"/>
            <a:ext cx="10912226" cy="4471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0448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내가 뭘 한거지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60" name="Google Shape;360;p36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 dirty="0"/>
              <a:t>학교 안에 내 컴퓨터가 한 대 생겼다</a:t>
            </a:r>
            <a:r>
              <a:rPr lang="en-US" altLang="ko-KR" dirty="0"/>
              <a:t>!</a:t>
            </a:r>
            <a:endParaRPr lang="ko-KR" altLang="en-US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 err="1"/>
              <a:t>CPU</a:t>
            </a:r>
            <a:r>
              <a:rPr lang="ko-KR" altLang="en-US" dirty="0" err="1"/>
              <a:t>와</a:t>
            </a:r>
            <a:r>
              <a:rPr lang="ko-KR" altLang="en-US" dirty="0"/>
              <a:t> </a:t>
            </a:r>
            <a:r>
              <a:rPr lang="en-US" altLang="ko-KR" dirty="0"/>
              <a:t>2GB </a:t>
            </a:r>
            <a:r>
              <a:rPr lang="ko-KR" altLang="en-US" dirty="0"/>
              <a:t>메모리</a:t>
            </a:r>
            <a:r>
              <a:rPr lang="en-US" altLang="ko-KR" dirty="0"/>
              <a:t>, 20GB </a:t>
            </a:r>
            <a:r>
              <a:rPr lang="en-US" altLang="ko-KR" dirty="0" err="1"/>
              <a:t>SSD</a:t>
            </a:r>
            <a:r>
              <a:rPr lang="ko-KR" altLang="en-US" dirty="0"/>
              <a:t>를 가진 가상머신을 생성하고</a:t>
            </a:r>
            <a:r>
              <a:rPr lang="en-US" altLang="ko-KR" dirty="0"/>
              <a:t>, (jcode.s1.flavor)</a:t>
            </a:r>
            <a:endParaRPr lang="ko-KR" altLang="en-US" dirty="0"/>
          </a:p>
          <a:p>
            <a:pPr lvl="1"/>
            <a:r>
              <a:rPr lang="ko-KR" altLang="en-US" dirty="0"/>
              <a:t>해당 가상머신에 미리 준비된 </a:t>
            </a:r>
            <a:r>
              <a:rPr lang="en-US" altLang="ko-KR" dirty="0" err="1"/>
              <a:t>Ubuntu</a:t>
            </a:r>
            <a:r>
              <a:rPr lang="ko-KR" altLang="en-US" dirty="0"/>
              <a:t> 기반 이미지를 설치하였음</a:t>
            </a:r>
          </a:p>
          <a:p>
            <a:pPr lvl="2"/>
            <a:r>
              <a:rPr lang="en-US" altLang="ko-KR" dirty="0" err="1"/>
              <a:t>Ubuntu</a:t>
            </a:r>
            <a:r>
              <a:rPr lang="en-US" altLang="ko-KR" dirty="0"/>
              <a:t>: </a:t>
            </a:r>
            <a:r>
              <a:rPr lang="ko-KR" altLang="en-US" dirty="0"/>
              <a:t>리눅스 배포판의 한 종류</a:t>
            </a:r>
          </a:p>
          <a:p>
            <a:pPr lvl="2"/>
            <a:endParaRPr lang="ko-KR" altLang="en-US" dirty="0"/>
          </a:p>
          <a:p>
            <a:r>
              <a:rPr lang="ko-KR" altLang="en-US" dirty="0"/>
              <a:t>부팅 완료까지 약 </a:t>
            </a:r>
            <a:r>
              <a:rPr lang="en-US" altLang="ko-KR" dirty="0"/>
              <a:t>1-2</a:t>
            </a:r>
            <a:r>
              <a:rPr lang="ko-KR" altLang="en-US" dirty="0"/>
              <a:t>분 이상 소요</a:t>
            </a:r>
          </a:p>
          <a:p>
            <a:pPr lvl="1"/>
            <a:r>
              <a:rPr lang="ko-KR" altLang="en-US" dirty="0"/>
              <a:t>많은 인원이 함께 진행할 때는 조금 더 오래 걸릴 수 있음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JCloud</a:t>
            </a:r>
            <a:r>
              <a:rPr lang="ko-KR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970077-EE8E-335D-98E9-17BB221AE1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9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pPr lvl="0"/>
            <a:r>
              <a:rPr lang="en-US" altLang="ko-KR" dirty="0"/>
              <a:t>Cloud</a:t>
            </a:r>
            <a:endParaRPr lang="en-US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“공공 시설을 쓰는 것 같은 컴퓨팅 환경” </a:t>
            </a:r>
            <a:r>
              <a:rPr lang="en-US" altLang="ko-KR" dirty="0"/>
              <a:t>: </a:t>
            </a:r>
            <a:r>
              <a:rPr lang="ko-KR" altLang="en-US" dirty="0"/>
              <a:t>필요할 때</a:t>
            </a:r>
            <a:r>
              <a:rPr lang="en-US" altLang="ko-KR" dirty="0"/>
              <a:t>, </a:t>
            </a:r>
            <a:r>
              <a:rPr lang="ko-KR" altLang="en-US" dirty="0"/>
              <a:t>필요한 만큼만 사용</a:t>
            </a:r>
          </a:p>
          <a:p>
            <a:pPr lvl="1"/>
            <a:r>
              <a:rPr lang="ko-KR" altLang="en-US" dirty="0"/>
              <a:t>정보자원을 직접 구매하지 않고 전기나 수도처럼 서비스 형태로 클라우드 센터로부터 유무선 네트워크를 통해 필요한 만큼만 공급받아 사용하고 사용료 기준으로 임차하는 방식 </a:t>
            </a:r>
            <a:r>
              <a:rPr lang="en-US" altLang="ko-KR" dirty="0"/>
              <a:t>(NIST 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분산 컴퓨팅 환경을 기반</a:t>
            </a:r>
            <a:r>
              <a:rPr lang="en-US" altLang="ko-KR" dirty="0"/>
              <a:t>, </a:t>
            </a:r>
            <a:r>
              <a:rPr lang="ko-KR" altLang="en-US" dirty="0"/>
              <a:t>각 노드에 속한 컴퓨팅 자원 </a:t>
            </a:r>
            <a:r>
              <a:rPr lang="en-US" altLang="ko-KR" dirty="0"/>
              <a:t>(CPU,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네트워크 등</a:t>
            </a:r>
            <a:r>
              <a:rPr lang="en-US" altLang="ko-KR" dirty="0"/>
              <a:t>) </a:t>
            </a:r>
            <a:r>
              <a:rPr lang="ko-KR" altLang="en-US" dirty="0"/>
              <a:t>을 가상화해 관리</a:t>
            </a:r>
          </a:p>
          <a:p>
            <a:r>
              <a:rPr lang="ko-KR" altLang="en-US" dirty="0"/>
              <a:t>가상 자원을 사용자가 필요로 하는 만큼 할당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AI, </a:t>
            </a:r>
            <a:r>
              <a:rPr lang="ko-KR" altLang="en-US" dirty="0"/>
              <a:t>빅데이터 등 </a:t>
            </a:r>
            <a:r>
              <a:rPr lang="en-US" altLang="ko-KR" dirty="0"/>
              <a:t>IT </a:t>
            </a:r>
            <a:r>
              <a:rPr lang="ko-KR" altLang="en-US" dirty="0"/>
              <a:t>신기술이 구현되고 운영되는 플랫폼 역할</a:t>
            </a:r>
            <a:endParaRPr lang="en-US" altLang="ko-KR" dirty="0"/>
          </a:p>
          <a:p>
            <a:pPr lvl="1"/>
            <a:r>
              <a:rPr lang="ko-KR" altLang="en-US" dirty="0"/>
              <a:t>클라우드에 데이터가 모이고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클라우드로 분석하고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클라우드에서 </a:t>
            </a:r>
            <a:r>
              <a:rPr lang="en-US" altLang="ko-KR" dirty="0"/>
              <a:t>AI</a:t>
            </a:r>
            <a:r>
              <a:rPr lang="ko-KR" altLang="en-US" dirty="0"/>
              <a:t>를 훈련시키고</a:t>
            </a:r>
            <a:endParaRPr lang="en-US" altLang="ko-KR" dirty="0"/>
          </a:p>
          <a:p>
            <a:pPr lvl="1"/>
            <a:r>
              <a:rPr lang="ko-KR" altLang="en-US" dirty="0"/>
              <a:t>클라우드에서</a:t>
            </a:r>
            <a:r>
              <a:rPr lang="en-US" altLang="ko-KR" dirty="0"/>
              <a:t> AI</a:t>
            </a:r>
            <a:r>
              <a:rPr lang="ko-KR" altLang="en-US" dirty="0"/>
              <a:t> 모델을 활용하여 서비스를 운영함</a:t>
            </a:r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pPr lvl="0"/>
            <a:fld id="{00000000-1234-1234-1234-123412341234}" type="slidenum">
              <a:rPr lang="en-US" altLang="ko-KR"/>
              <a:pPr lvl="0"/>
              <a:t>4</a:t>
            </a:fld>
            <a:endParaRPr lang="en-US"/>
          </a:p>
        </p:txBody>
      </p:sp>
      <p:pic>
        <p:nvPicPr>
          <p:cNvPr id="1026" name="Picture 2" descr="Unveiling the Power of AWS: A Primer on Amazon Web Services and Its Key  Offerings">
            <a:extLst>
              <a:ext uri="{FF2B5EF4-FFF2-40B4-BE49-F238E27FC236}">
                <a16:creationId xmlns:a16="http://schemas.microsoft.com/office/drawing/2014/main" id="{6CFC1ED0-F7BC-4F9E-B31F-6F8B1C1FF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20" y="2867321"/>
            <a:ext cx="2079096" cy="155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CP Google Cloud Platform | Design &amp; Optimisation by Pendulum IT">
            <a:extLst>
              <a:ext uri="{FF2B5EF4-FFF2-40B4-BE49-F238E27FC236}">
                <a16:creationId xmlns:a16="http://schemas.microsoft.com/office/drawing/2014/main" id="{3056788A-CD1B-4CC6-9489-88EB27D6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391" y="42793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네이버(주) 클라우드 서비스 소개 l NAVER Corp. Cloud Services">
            <a:extLst>
              <a:ext uri="{FF2B5EF4-FFF2-40B4-BE49-F238E27FC236}">
                <a16:creationId xmlns:a16="http://schemas.microsoft.com/office/drawing/2014/main" id="{5F7D5DF8-EB3B-4DF4-95A8-8B77A3AA3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87" y="2950818"/>
            <a:ext cx="1475825" cy="147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| 카카오클라우드 기술문서">
            <a:extLst>
              <a:ext uri="{FF2B5EF4-FFF2-40B4-BE49-F238E27FC236}">
                <a16:creationId xmlns:a16="http://schemas.microsoft.com/office/drawing/2014/main" id="{54B54F3E-1608-4273-BA5A-0CF5BBDD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059" y="4829706"/>
            <a:ext cx="2462072" cy="12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altLang="ko-KR"/>
              <a:t>Why?</a:t>
            </a:r>
            <a:endParaRPr lang="en-US"/>
          </a:p>
        </p:txBody>
      </p:sp>
      <p:sp>
        <p:nvSpPr>
          <p:cNvPr id="118" name="Google Shape;118;p5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 dirty="0"/>
              <a:t>왜 </a:t>
            </a:r>
            <a:r>
              <a:rPr lang="en-US" altLang="ko-KR" dirty="0"/>
              <a:t>SW</a:t>
            </a:r>
            <a:r>
              <a:rPr lang="ko-KR" altLang="en-US" dirty="0"/>
              <a:t> 교육에 있어 클라우드가 중요한가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/>
              <a:t>기업 인프라 최적화를 위한 클라우드 이전</a:t>
            </a:r>
          </a:p>
          <a:p>
            <a:pPr lvl="2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IDG </a:t>
            </a:r>
            <a:r>
              <a:rPr lang="ko-KR" altLang="en-US" dirty="0"/>
              <a:t>조사 결과</a:t>
            </a:r>
            <a:r>
              <a:rPr lang="en-US" altLang="ko-KR" dirty="0"/>
              <a:t>: </a:t>
            </a:r>
            <a:r>
              <a:rPr lang="ko-KR" altLang="en-US" dirty="0"/>
              <a:t>전세계 </a:t>
            </a:r>
            <a:r>
              <a:rPr lang="en-US" altLang="ko-KR" dirty="0"/>
              <a:t>550</a:t>
            </a:r>
            <a:r>
              <a:rPr lang="ko-KR" altLang="en-US" dirty="0"/>
              <a:t>개 기관 중 </a:t>
            </a:r>
            <a:r>
              <a:rPr lang="en-US" altLang="ko-KR" dirty="0"/>
              <a:t>73% </a:t>
            </a:r>
            <a:r>
              <a:rPr lang="ko-KR" altLang="en-US" dirty="0"/>
              <a:t>가 서비스</a:t>
            </a:r>
            <a:r>
              <a:rPr lang="en-US" altLang="ko-KR" dirty="0"/>
              <a:t>/</a:t>
            </a:r>
            <a:r>
              <a:rPr lang="ko-KR" altLang="en-US" dirty="0"/>
              <a:t>인프라를 클라우드로 이전했다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다음카카오</a:t>
            </a:r>
            <a:r>
              <a:rPr lang="en-US" altLang="ko-KR" dirty="0"/>
              <a:t>, NHN </a:t>
            </a:r>
            <a:r>
              <a:rPr lang="ko-KR" altLang="en-US" dirty="0"/>
              <a:t>등 국내 </a:t>
            </a:r>
            <a:r>
              <a:rPr lang="en-US" altLang="ko-KR" dirty="0"/>
              <a:t>IT </a:t>
            </a:r>
            <a:r>
              <a:rPr lang="ko-KR" altLang="en-US" dirty="0"/>
              <a:t>기업들은 이미 오래 전에 완료함</a:t>
            </a:r>
          </a:p>
          <a:p>
            <a:pPr lvl="1"/>
            <a:r>
              <a:rPr lang="ko-KR" altLang="en-US" dirty="0"/>
              <a:t>졸업 후</a:t>
            </a:r>
            <a:r>
              <a:rPr lang="en-US" altLang="ko-KR" dirty="0"/>
              <a:t>, </a:t>
            </a:r>
            <a:r>
              <a:rPr lang="ko-KR" altLang="en-US" dirty="0"/>
              <a:t>학생들은 클라우드 환경에서 개발하거나</a:t>
            </a:r>
            <a:r>
              <a:rPr lang="en-US" altLang="ko-KR" dirty="0"/>
              <a:t>,</a:t>
            </a:r>
            <a:endParaRPr lang="ko-KR" altLang="en-US" dirty="0"/>
          </a:p>
          <a:p>
            <a:pPr lvl="1"/>
            <a:r>
              <a:rPr lang="ko-KR" altLang="en-US" dirty="0"/>
              <a:t>클라우드 환경을 운영하거나</a:t>
            </a:r>
            <a:r>
              <a:rPr lang="en-US" altLang="ko-KR" dirty="0"/>
              <a:t>,</a:t>
            </a:r>
            <a:endParaRPr lang="ko-KR" altLang="en-US" dirty="0"/>
          </a:p>
          <a:p>
            <a:pPr lvl="1"/>
            <a:r>
              <a:rPr lang="ko-KR" altLang="en-US" dirty="0"/>
              <a:t>클라우드 그 자체를 연구</a:t>
            </a:r>
            <a:r>
              <a:rPr lang="en-US" altLang="ko-KR" dirty="0"/>
              <a:t>/</a:t>
            </a:r>
            <a:r>
              <a:rPr lang="ko-KR" altLang="en-US" dirty="0"/>
              <a:t>개발하는 일을 할 가능성이 큼</a:t>
            </a:r>
          </a:p>
          <a:p>
            <a:r>
              <a:rPr lang="ko-KR" altLang="en-US" dirty="0"/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과제를 수행하기에도 편리한 환경 제공</a:t>
            </a:r>
          </a:p>
          <a:p>
            <a:pPr lvl="1"/>
            <a:r>
              <a:rPr lang="en-US" altLang="ko-KR" dirty="0"/>
              <a:t>JCode: </a:t>
            </a:r>
            <a:r>
              <a:rPr lang="ko-KR" altLang="en-US" dirty="0"/>
              <a:t>언제 어디서나 접근해서 사용할 수 있는 웹 기반 </a:t>
            </a:r>
            <a:r>
              <a:rPr lang="en-US" altLang="ko-KR" dirty="0"/>
              <a:t>IDE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기존 실습실 환경에서 수행하기 어려운 각종 서버 구성</a:t>
            </a:r>
            <a:r>
              <a:rPr lang="en-US" altLang="ko-KR" dirty="0"/>
              <a:t>, </a:t>
            </a:r>
            <a:r>
              <a:rPr lang="ko-KR" altLang="en-US" dirty="0"/>
              <a:t>웹 서비스 구축 등을 손쉽게 수행 가능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F9B59-7DB6-4300-A7E4-9B8DBAE7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81" y="467235"/>
            <a:ext cx="6138119" cy="14546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F8168-930F-47AC-B2F9-F21EE7B9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/>
              <a:t>JCloud: </a:t>
            </a:r>
            <a:r>
              <a:rPr lang="ko-KR" altLang="en-US"/>
              <a:t>사설 클라우드 시스템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1A52C-F94C-4CEC-BEB2-386FBF16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49" y="965200"/>
            <a:ext cx="8505309" cy="547528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의 교육 서비스들을 위한 인프라</a:t>
            </a:r>
            <a:endParaRPr lang="en-US" altLang="ko-KR" dirty="0"/>
          </a:p>
          <a:p>
            <a:pPr lvl="1"/>
            <a:r>
              <a:rPr lang="en-US" altLang="ko-KR" dirty="0"/>
              <a:t>2017</a:t>
            </a:r>
            <a:r>
              <a:rPr lang="ko-KR" altLang="en-US" dirty="0"/>
              <a:t>년부터 컴퓨터공학부에서 구축</a:t>
            </a:r>
            <a:r>
              <a:rPr lang="en-US" altLang="ko-KR" dirty="0"/>
              <a:t>, </a:t>
            </a:r>
            <a:r>
              <a:rPr lang="ko-KR" altLang="en-US" dirty="0"/>
              <a:t>운영 중</a:t>
            </a:r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대 서버</a:t>
            </a:r>
            <a:r>
              <a:rPr lang="en-US" altLang="ko-KR" dirty="0"/>
              <a:t>, 250+</a:t>
            </a:r>
            <a:r>
              <a:rPr lang="ko-KR" altLang="en-US" dirty="0"/>
              <a:t> </a:t>
            </a:r>
            <a:r>
              <a:rPr lang="en-US" altLang="ko-KR" dirty="0"/>
              <a:t>CPU,</a:t>
            </a:r>
            <a:r>
              <a:rPr lang="ko-KR" altLang="en-US" dirty="0"/>
              <a:t> </a:t>
            </a:r>
            <a:r>
              <a:rPr lang="en-US" altLang="ko-KR" dirty="0"/>
              <a:t>2 TB+ </a:t>
            </a:r>
            <a:r>
              <a:rPr lang="ko-KR" altLang="en-US" dirty="0"/>
              <a:t>메모리</a:t>
            </a:r>
            <a:r>
              <a:rPr lang="en-US" altLang="ko-KR" dirty="0"/>
              <a:t>, 30 TB+ SSD</a:t>
            </a:r>
          </a:p>
          <a:p>
            <a:pPr lvl="1"/>
            <a:r>
              <a:rPr lang="ko-KR" altLang="en-US" dirty="0"/>
              <a:t>고성능 </a:t>
            </a:r>
            <a:r>
              <a:rPr lang="en-US" altLang="ko-KR" dirty="0"/>
              <a:t>GPU: </a:t>
            </a:r>
            <a:r>
              <a:rPr lang="ko-KR" altLang="en-US" dirty="0"/>
              <a:t>가상화를 통해 여러 프로젝트에 신속 활용</a:t>
            </a:r>
            <a:endParaRPr lang="en-US" altLang="ko-KR" dirty="0"/>
          </a:p>
          <a:p>
            <a:r>
              <a:rPr lang="ko-KR" altLang="en-US" dirty="0"/>
              <a:t>교육 활용</a:t>
            </a:r>
            <a:endParaRPr lang="en-US" altLang="ko-KR" dirty="0"/>
          </a:p>
          <a:p>
            <a:pPr lvl="1"/>
            <a:r>
              <a:rPr lang="en-US" altLang="ko-KR" dirty="0"/>
              <a:t>~2024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 err="1"/>
              <a:t>매학기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 이상의 가상머신 학생들 개별 제공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400</a:t>
            </a:r>
            <a:r>
              <a:rPr lang="ko-KR" altLang="en-US" dirty="0"/>
              <a:t>대</a:t>
            </a:r>
            <a:r>
              <a:rPr lang="en-US" altLang="ko-KR" dirty="0"/>
              <a:t>+ </a:t>
            </a:r>
            <a:r>
              <a:rPr lang="ko-KR" altLang="en-US" dirty="0"/>
              <a:t>가상머신을 통해 </a:t>
            </a:r>
            <a:r>
              <a:rPr lang="en-US" altLang="ko-KR" dirty="0"/>
              <a:t>JCode </a:t>
            </a:r>
            <a:r>
              <a:rPr lang="ko-KR" altLang="en-US" dirty="0"/>
              <a:t>서비스 제공</a:t>
            </a:r>
            <a:endParaRPr lang="en-US" altLang="ko-KR" dirty="0"/>
          </a:p>
          <a:p>
            <a:r>
              <a:rPr lang="ko-KR" altLang="en-US" dirty="0"/>
              <a:t>연구 활용</a:t>
            </a:r>
            <a:endParaRPr lang="en-US" altLang="ko-KR" dirty="0"/>
          </a:p>
          <a:p>
            <a:pPr lvl="1"/>
            <a:r>
              <a:rPr lang="ko-KR" altLang="en-US" dirty="0"/>
              <a:t>의과대 블록체인 관련 연구 프로젝트</a:t>
            </a:r>
            <a:endParaRPr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를 활용한 인공지능 연구 프로젝트 등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0D17E8-8C8A-3BBA-11AA-29F8DD231A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86942" y="3478730"/>
            <a:ext cx="4136317" cy="2961758"/>
          </a:xfr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05D89F-CDCD-56B0-A506-FFBBC0AC5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b="29585"/>
          <a:stretch/>
        </p:blipFill>
        <p:spPr>
          <a:xfrm>
            <a:off x="7886942" y="1114167"/>
            <a:ext cx="4142316" cy="22450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B611B-18DC-CACF-BA3E-1990EF76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36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2A29E-7787-467D-9357-D5889D3B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가상머신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스토리지 서비스 등의 </a:t>
            </a:r>
            <a:r>
              <a:rPr lang="en-US" altLang="ko-KR" dirty="0"/>
              <a:t>Infra</a:t>
            </a:r>
            <a:r>
              <a:rPr lang="ko-KR" altLang="en-US" dirty="0"/>
              <a:t> 제공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8E5D5-FC08-4549-84F9-5E48B81A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가상머신 </a:t>
            </a:r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원하는 사양의 </a:t>
            </a:r>
            <a:r>
              <a:rPr lang="en-US" altLang="ko-KR" dirty="0"/>
              <a:t>VM</a:t>
            </a:r>
            <a:r>
              <a:rPr lang="ko-KR" altLang="en-US" dirty="0"/>
              <a:t>을 만들어 사용할 수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2 vCPUs, 2GB Memory, 20GB SSD)</a:t>
            </a:r>
            <a:endParaRPr lang="ko-KR" altLang="en-US" dirty="0"/>
          </a:p>
          <a:p>
            <a:pPr lvl="1"/>
            <a:r>
              <a:rPr lang="en-US" altLang="ko-KR" dirty="0"/>
              <a:t>OS: Ubuntu</a:t>
            </a:r>
            <a:r>
              <a:rPr lang="ko-KR" altLang="en-US" dirty="0"/>
              <a:t> </a:t>
            </a:r>
            <a:r>
              <a:rPr lang="en-US" altLang="ko-KR" dirty="0"/>
              <a:t>22.04, 24.04, </a:t>
            </a:r>
            <a:r>
              <a:rPr lang="ko-KR" altLang="en-US" dirty="0"/>
              <a:t>기타 필요한 운영체제 이미지 제공</a:t>
            </a:r>
          </a:p>
          <a:p>
            <a:pPr lvl="2"/>
            <a:r>
              <a:rPr lang="en-US" altLang="ko-KR" dirty="0"/>
              <a:t>SSH, VNC, XRDP </a:t>
            </a:r>
            <a:r>
              <a:rPr lang="ko-KR" altLang="en-US" dirty="0"/>
              <a:t>등으로 </a:t>
            </a:r>
            <a:r>
              <a:rPr lang="en-US" altLang="ko-KR" dirty="0"/>
              <a:t>CLI, GUI </a:t>
            </a:r>
            <a:r>
              <a:rPr lang="ko-KR" altLang="en-US" dirty="0"/>
              <a:t>접속</a:t>
            </a:r>
          </a:p>
          <a:p>
            <a:r>
              <a:rPr lang="ko-KR" altLang="en-US" dirty="0"/>
              <a:t>네트워크</a:t>
            </a:r>
          </a:p>
          <a:p>
            <a:pPr lvl="1"/>
            <a:r>
              <a:rPr lang="ko-KR" altLang="en-US" dirty="0"/>
              <a:t>외부에서 접속 가능하고</a:t>
            </a:r>
            <a:r>
              <a:rPr lang="en-US" altLang="ko-KR" dirty="0"/>
              <a:t>, </a:t>
            </a:r>
            <a:r>
              <a:rPr lang="ko-KR" altLang="en-US" dirty="0"/>
              <a:t>무료로 사용 가능</a:t>
            </a:r>
            <a:endParaRPr lang="en-US" altLang="ko-KR" dirty="0"/>
          </a:p>
          <a:p>
            <a:pPr lvl="1"/>
            <a:r>
              <a:rPr lang="ko-KR" altLang="en-US" dirty="0"/>
              <a:t>공인 </a:t>
            </a:r>
            <a:r>
              <a:rPr lang="en-US" altLang="ko-KR" dirty="0"/>
              <a:t>IP, </a:t>
            </a:r>
            <a:r>
              <a:rPr lang="ko-KR" altLang="en-US" dirty="0"/>
              <a:t>도메인 등 학교 전산 자원 할당 가능</a:t>
            </a:r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간의 가상 네트워크 구성 가능</a:t>
            </a:r>
            <a:r>
              <a:rPr lang="en-US" altLang="ko-KR" dirty="0"/>
              <a:t>, </a:t>
            </a:r>
            <a:r>
              <a:rPr lang="ko-KR" altLang="en-US" dirty="0"/>
              <a:t>각 네트워크 및 </a:t>
            </a:r>
            <a:r>
              <a:rPr lang="en-US" altLang="ko-KR" dirty="0"/>
              <a:t>VM </a:t>
            </a:r>
            <a:r>
              <a:rPr lang="ko-KR" altLang="en-US" dirty="0"/>
              <a:t>별로 보안 설정 가능</a:t>
            </a:r>
          </a:p>
          <a:p>
            <a:r>
              <a:rPr lang="ko-KR" altLang="en-US" dirty="0"/>
              <a:t>스토리지</a:t>
            </a:r>
          </a:p>
          <a:p>
            <a:pPr lvl="1"/>
            <a:r>
              <a:rPr lang="ko-KR" altLang="en-US" dirty="0"/>
              <a:t>가상머신에 기본 탑재 스토리지 제공 및 추가 볼륨 제공 가능</a:t>
            </a:r>
          </a:p>
          <a:p>
            <a:pPr lvl="1"/>
            <a:r>
              <a:rPr lang="ko-KR" altLang="en-US" dirty="0"/>
              <a:t>필요한 경우</a:t>
            </a:r>
            <a:r>
              <a:rPr lang="en-US" altLang="ko-KR" dirty="0"/>
              <a:t>, </a:t>
            </a:r>
            <a:r>
              <a:rPr lang="ko-KR" altLang="en-US" dirty="0"/>
              <a:t>초고속 </a:t>
            </a:r>
            <a:r>
              <a:rPr lang="en-US" altLang="ko-KR" dirty="0" err="1"/>
              <a:t>NVMe</a:t>
            </a:r>
            <a:r>
              <a:rPr lang="ko-KR" altLang="en-US" dirty="0"/>
              <a:t> </a:t>
            </a:r>
            <a:r>
              <a:rPr lang="en-US" altLang="ko-KR" dirty="0"/>
              <a:t>SSD </a:t>
            </a:r>
            <a:r>
              <a:rPr lang="ko-KR" altLang="en-US" dirty="0"/>
              <a:t>사용 가능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06CA48-5F33-5757-DF4C-3EF2B2AC6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AAC5F-C3BD-416A-88F1-46E13DDA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 입장에서의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C89AE-0E14-45B8-A0A3-B995D945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학교에서 관리하고</a:t>
            </a:r>
            <a:r>
              <a:rPr lang="en-US" altLang="ko-KR" dirty="0"/>
              <a:t>,</a:t>
            </a:r>
            <a:r>
              <a:rPr lang="ko-KR" altLang="en-US" dirty="0"/>
              <a:t> 어디에서나 접속이 가능한 나만의 가상머신</a:t>
            </a:r>
          </a:p>
          <a:p>
            <a:pPr lvl="1"/>
            <a:endParaRPr lang="ko-KR" altLang="en-US" dirty="0"/>
          </a:p>
          <a:p>
            <a:r>
              <a:rPr lang="ko-KR" altLang="en-US" dirty="0"/>
              <a:t>빠르고</a:t>
            </a:r>
            <a:r>
              <a:rPr lang="en-US" altLang="ko-KR" dirty="0"/>
              <a:t>, </a:t>
            </a:r>
            <a:r>
              <a:rPr lang="ko-KR" altLang="en-US" dirty="0"/>
              <a:t>항상 켜져 있다</a:t>
            </a:r>
          </a:p>
          <a:p>
            <a:r>
              <a:rPr lang="ko-KR" altLang="en-US" dirty="0"/>
              <a:t>내 컴퓨터</a:t>
            </a:r>
            <a:r>
              <a:rPr lang="en-US" altLang="ko-KR" dirty="0"/>
              <a:t>/</a:t>
            </a:r>
            <a:r>
              <a:rPr lang="ko-KR" altLang="en-US" dirty="0"/>
              <a:t>내 노트북이 아니다</a:t>
            </a:r>
          </a:p>
          <a:p>
            <a:r>
              <a:rPr lang="ko-KR" altLang="en-US" dirty="0"/>
              <a:t>어디서나 접속 가능하다 </a:t>
            </a:r>
            <a:r>
              <a:rPr lang="en-US" altLang="ko-KR" dirty="0"/>
              <a:t>(</a:t>
            </a:r>
            <a:r>
              <a:rPr lang="ko-KR" altLang="en-US" dirty="0"/>
              <a:t>집</a:t>
            </a:r>
            <a:r>
              <a:rPr lang="en-US" altLang="ko-KR" dirty="0"/>
              <a:t>/</a:t>
            </a:r>
            <a:r>
              <a:rPr lang="ko-KR" altLang="en-US" dirty="0"/>
              <a:t>학교 어디서든 </a:t>
            </a:r>
            <a:r>
              <a:rPr lang="en-US" altLang="ko-KR" dirty="0"/>
              <a:t>SSH, HTTP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실습실 어떤 자리에 앉든</a:t>
            </a:r>
            <a:r>
              <a:rPr lang="en-US" altLang="ko-KR" dirty="0"/>
              <a:t>, </a:t>
            </a:r>
            <a:r>
              <a:rPr lang="ko-KR" altLang="en-US" dirty="0"/>
              <a:t>똑같은 환경</a:t>
            </a:r>
            <a:r>
              <a:rPr lang="en-US" altLang="ko-KR" dirty="0"/>
              <a:t>, </a:t>
            </a:r>
            <a:r>
              <a:rPr lang="ko-KR" altLang="en-US" dirty="0"/>
              <a:t>똑같은 파일들을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과제 수행 결과 등 중요한 파일은 따로 백업할 것</a:t>
            </a:r>
          </a:p>
          <a:p>
            <a:r>
              <a:rPr lang="ko-KR" altLang="en-US" dirty="0"/>
              <a:t>서버가 필요한 모든 실습을 진행해볼 수 있고</a:t>
            </a:r>
            <a:r>
              <a:rPr lang="en-US" altLang="ko-KR" dirty="0"/>
              <a:t>, </a:t>
            </a:r>
            <a:r>
              <a:rPr lang="ko-KR" altLang="en-US" dirty="0"/>
              <a:t>관심이 있는 경우</a:t>
            </a:r>
            <a:r>
              <a:rPr lang="en-US" altLang="ko-KR" dirty="0"/>
              <a:t>, OpenStack</a:t>
            </a:r>
            <a:r>
              <a:rPr lang="ko-KR" altLang="en-US" dirty="0"/>
              <a:t> 구축 및 운영에 참여할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DAAD9E-2B8B-1308-E129-3BA44782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64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039EB-A879-4F00-BDF6-1BD02A55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학교에서의 활용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6A62-7EEE-4EF7-BB7F-E807C298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가상화 실습실 운영</a:t>
            </a:r>
          </a:p>
          <a:p>
            <a:pPr lvl="1"/>
            <a:r>
              <a:rPr lang="ko-KR" altLang="en-US" dirty="0"/>
              <a:t>실습 수업 환경을 미리 구축해둔 가상 </a:t>
            </a:r>
            <a:r>
              <a:rPr lang="ko-KR" altLang="en-US" dirty="0" err="1"/>
              <a:t>머신에</a:t>
            </a:r>
            <a:r>
              <a:rPr lang="ko-KR" altLang="en-US" dirty="0"/>
              <a:t> 접속하여 사용</a:t>
            </a:r>
            <a:endParaRPr lang="en-US" altLang="ko-KR" dirty="0"/>
          </a:p>
          <a:p>
            <a:pPr lvl="2"/>
            <a:r>
              <a:rPr lang="ko-KR" altLang="en-US" dirty="0" err="1"/>
              <a:t>고사양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구매 및 관리 비용 절감</a:t>
            </a:r>
            <a:r>
              <a:rPr lang="en-US" altLang="ko-KR" dirty="0"/>
              <a:t>, </a:t>
            </a:r>
            <a:r>
              <a:rPr lang="ko-KR" altLang="en-US" dirty="0"/>
              <a:t>유연한 실습실 할당 가능</a:t>
            </a:r>
            <a:endParaRPr lang="en-US" altLang="ko-KR" dirty="0"/>
          </a:p>
          <a:p>
            <a:pPr lvl="2"/>
            <a:r>
              <a:rPr lang="en-US" altLang="ko-KR" dirty="0"/>
              <a:t>SW </a:t>
            </a:r>
            <a:r>
              <a:rPr lang="ko-KR" altLang="en-US" dirty="0"/>
              <a:t>라이선스의 효율적 활용 가능</a:t>
            </a:r>
            <a:endParaRPr lang="en-US" altLang="ko-KR" dirty="0"/>
          </a:p>
          <a:p>
            <a:pPr lvl="1"/>
            <a:r>
              <a:rPr lang="ko-KR" altLang="en-US" dirty="0"/>
              <a:t>개인별 가상머신을 활용한 자유로운 실습 가능</a:t>
            </a:r>
            <a:endParaRPr lang="en-US" altLang="ko-KR" dirty="0"/>
          </a:p>
          <a:p>
            <a:r>
              <a:rPr lang="ko-KR" altLang="en-US" dirty="0"/>
              <a:t>각종 서버 운영</a:t>
            </a:r>
          </a:p>
          <a:p>
            <a:pPr lvl="1"/>
            <a:r>
              <a:rPr lang="ko-KR" altLang="en-US" dirty="0"/>
              <a:t>연구실</a:t>
            </a:r>
            <a:r>
              <a:rPr lang="en-US" altLang="ko-KR" dirty="0"/>
              <a:t>, </a:t>
            </a:r>
            <a:r>
              <a:rPr lang="ko-KR" altLang="en-US" dirty="0"/>
              <a:t>동아리 홈페이지 등</a:t>
            </a:r>
            <a:endParaRPr lang="en-US" altLang="ko-KR" dirty="0"/>
          </a:p>
          <a:p>
            <a:pPr lvl="1"/>
            <a:r>
              <a:rPr lang="ko-KR" altLang="en-US" dirty="0"/>
              <a:t>교육용 서비스 운영</a:t>
            </a:r>
            <a:r>
              <a:rPr lang="en-US" altLang="ko-KR" dirty="0"/>
              <a:t>: JCode (</a:t>
            </a:r>
            <a:r>
              <a:rPr lang="ko-KR" altLang="en-US" dirty="0" err="1"/>
              <a:t>웹기반</a:t>
            </a:r>
            <a:r>
              <a:rPr lang="ko-KR" altLang="en-US" dirty="0"/>
              <a:t> </a:t>
            </a:r>
            <a:r>
              <a:rPr lang="en-US" altLang="ko-KR" dirty="0"/>
              <a:t>IDE), Litmus (</a:t>
            </a:r>
            <a:r>
              <a:rPr lang="ko-KR" altLang="en-US" dirty="0"/>
              <a:t>프로그래밍 과제 자동 채점 시스템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연구 과제 활용 </a:t>
            </a:r>
            <a:endParaRPr lang="en-US" altLang="ko-KR" dirty="0"/>
          </a:p>
          <a:p>
            <a:pPr lvl="1"/>
            <a:r>
              <a:rPr lang="ko-KR" altLang="en-US" dirty="0"/>
              <a:t>다수의 노드 혹은 고성능 서버</a:t>
            </a:r>
            <a:r>
              <a:rPr lang="en-US" altLang="ko-KR" dirty="0"/>
              <a:t>, GPU</a:t>
            </a:r>
            <a:r>
              <a:rPr lang="ko-KR" altLang="en-US" dirty="0"/>
              <a:t>를 짧은 기간 동안 요구하는 경우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AF8CC5-45CA-42D1-8A4D-1E7D9FCBE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07" y="1537547"/>
            <a:ext cx="4421293" cy="252645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1DA28-1A62-4BC3-F124-DC5C2A9E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0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7695</TotalTime>
  <Words>1168</Words>
  <Application>Microsoft Office PowerPoint</Application>
  <PresentationFormat>와이드스크린</PresentationFormat>
  <Paragraphs>190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Arial</vt:lpstr>
      <vt:lpstr>KoPubWorld돋움체 Light</vt:lpstr>
      <vt:lpstr>KoPubWorld돋움체 Bold</vt:lpstr>
      <vt:lpstr>맑은 고딕</vt:lpstr>
      <vt:lpstr>KoPub돋움체 Bold</vt:lpstr>
      <vt:lpstr>(한글 글꼴 사용)</vt:lpstr>
      <vt:lpstr>KoPub돋움체 Medium</vt:lpstr>
      <vt:lpstr>KoPubWorld돋움체 Medium</vt:lpstr>
      <vt:lpstr>Wingdings</vt:lpstr>
      <vt:lpstr>Office 테마</vt:lpstr>
      <vt:lpstr>PowerPoint 프레젠테이션</vt:lpstr>
      <vt:lpstr>PowerPoint 프레젠테이션</vt:lpstr>
      <vt:lpstr>1. JCloud 소개</vt:lpstr>
      <vt:lpstr>Cloud</vt:lpstr>
      <vt:lpstr>Why?</vt:lpstr>
      <vt:lpstr>JCloud: 사설 클라우드 시스템</vt:lpstr>
      <vt:lpstr>가상머신, 네트워크, 스토리지 서비스 등의 Infra 제공</vt:lpstr>
      <vt:lpstr>학생 입장에서의 장점</vt:lpstr>
      <vt:lpstr>학교에서의 활용 방안</vt:lpstr>
      <vt:lpstr>2. 인스턴스 생성 방법</vt:lpstr>
      <vt:lpstr>순서</vt:lpstr>
      <vt:lpstr>PowerPoint 프레젠테이션</vt:lpstr>
      <vt:lpstr>PowerPoint 프레젠테이션</vt:lpstr>
      <vt:lpstr>첫 로그인 시, 암호 변경</vt:lpstr>
      <vt:lpstr>암호 변경</vt:lpstr>
      <vt:lpstr>Keypair 만들기</vt:lpstr>
      <vt:lpstr>Keypair 만들기</vt:lpstr>
      <vt:lpstr>인스턴스 만들기</vt:lpstr>
      <vt:lpstr>인스턴스 시작 (launch)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인스턴스의 생성 확인</vt:lpstr>
      <vt:lpstr>내가 뭘 한거지?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173</cp:revision>
  <cp:lastPrinted>2022-12-21T02:49:19Z</cp:lastPrinted>
  <dcterms:created xsi:type="dcterms:W3CDTF">2022-12-19T00:58:46Z</dcterms:created>
  <dcterms:modified xsi:type="dcterms:W3CDTF">2024-10-15T14:34:38Z</dcterms:modified>
</cp:coreProperties>
</file>